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9" r:id="rId2"/>
    <p:sldId id="292" r:id="rId3"/>
    <p:sldId id="293" r:id="rId4"/>
    <p:sldId id="294" r:id="rId5"/>
    <p:sldId id="295" r:id="rId6"/>
    <p:sldId id="296" r:id="rId7"/>
    <p:sldId id="29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34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3A30A-CCDF-48D2-8448-EC8FA94D65BF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32231-B6C7-41FC-90DC-388709F72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70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62E643-ED5D-421A-9462-E832CAE1EE82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EF8B8C-9E38-452E-A7C1-66EDFD69D6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71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8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dcdyn.interactivebrokers.com/sso/Login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ndcdyn.interactivebrokers.com/sso/Login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E1B0-96E3-4C8F-A3B3-B414D8D2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Strong Education - </a:t>
            </a:r>
            <a:r>
              <a:rPr lang="en-US" dirty="0" err="1"/>
              <a:t>GXTrader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4A37D-6A48-4338-B2B8-5E6560CBB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940020"/>
            <a:ext cx="2485714" cy="552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B0408-6633-4075-862A-F9AC224D0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004" y="2672333"/>
            <a:ext cx="2286000" cy="1008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CBED0-6DBA-4DF4-8120-C99B1B02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79" y="2668226"/>
            <a:ext cx="2407921" cy="990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782D7B-E889-45DF-A0E8-BC45FE6B8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62332"/>
            <a:ext cx="2304762" cy="704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265135-C3E4-4E49-A2DA-9B610CDBAADD}"/>
              </a:ext>
            </a:extLst>
          </p:cNvPr>
          <p:cNvSpPr txBox="1"/>
          <p:nvPr/>
        </p:nvSpPr>
        <p:spPr>
          <a:xfrm>
            <a:off x="562019" y="2767094"/>
            <a:ext cx="17903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OmniTrader</a:t>
            </a:r>
            <a:endParaRPr lang="en-US" dirty="0"/>
          </a:p>
          <a:p>
            <a:r>
              <a:rPr lang="en-US" dirty="0" err="1"/>
              <a:t>VisualTrader</a:t>
            </a:r>
            <a:endParaRPr lang="en-US" dirty="0"/>
          </a:p>
          <a:p>
            <a:r>
              <a:rPr lang="en-US" dirty="0" err="1"/>
              <a:t>OmniVest</a:t>
            </a:r>
            <a:endParaRPr lang="en-US" dirty="0"/>
          </a:p>
          <a:p>
            <a:r>
              <a:rPr lang="en-US" dirty="0" err="1"/>
              <a:t>OmniFunds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3BCC16-E8FB-4823-9E7F-3F0DFC13A88B}"/>
              </a:ext>
            </a:extLst>
          </p:cNvPr>
          <p:cNvCxnSpPr/>
          <p:nvPr/>
        </p:nvCxnSpPr>
        <p:spPr>
          <a:xfrm>
            <a:off x="2514600" y="3200400"/>
            <a:ext cx="609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B1B2B2-3077-4447-8ECA-851D2E69DB41}"/>
              </a:ext>
            </a:extLst>
          </p:cNvPr>
          <p:cNvCxnSpPr/>
          <p:nvPr/>
        </p:nvCxnSpPr>
        <p:spPr>
          <a:xfrm>
            <a:off x="5715000" y="3217059"/>
            <a:ext cx="609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77AAD9E-1C90-45B8-8281-B37674597DB0}"/>
              </a:ext>
            </a:extLst>
          </p:cNvPr>
          <p:cNvSpPr txBox="1"/>
          <p:nvPr/>
        </p:nvSpPr>
        <p:spPr>
          <a:xfrm>
            <a:off x="3733800" y="224994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Introducing Broker</a:t>
            </a:r>
          </a:p>
          <a:p>
            <a:r>
              <a:rPr lang="en-US" sz="1200" dirty="0"/>
              <a:t>(FIX Connection)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F085C-66FF-4C3F-873F-C6C974AC0106}"/>
              </a:ext>
            </a:extLst>
          </p:cNvPr>
          <p:cNvSpPr txBox="1"/>
          <p:nvPr/>
        </p:nvSpPr>
        <p:spPr>
          <a:xfrm>
            <a:off x="7010400" y="2272098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Clearing Firm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4EDFE8-D549-409A-8B41-F34D8064FF98}"/>
              </a:ext>
            </a:extLst>
          </p:cNvPr>
          <p:cNvCxnSpPr/>
          <p:nvPr/>
        </p:nvCxnSpPr>
        <p:spPr>
          <a:xfrm>
            <a:off x="1905000" y="3967423"/>
            <a:ext cx="447342" cy="9725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0797C0-2CA3-4207-8F5A-5F3CF66926D7}"/>
              </a:ext>
            </a:extLst>
          </p:cNvPr>
          <p:cNvCxnSpPr/>
          <p:nvPr/>
        </p:nvCxnSpPr>
        <p:spPr>
          <a:xfrm flipH="1">
            <a:off x="3506030" y="3658826"/>
            <a:ext cx="732284" cy="1281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AC74C79-A30F-4365-9E63-65554B51FADD}"/>
              </a:ext>
            </a:extLst>
          </p:cNvPr>
          <p:cNvSpPr txBox="1"/>
          <p:nvPr/>
        </p:nvSpPr>
        <p:spPr>
          <a:xfrm>
            <a:off x="1842189" y="5553153"/>
            <a:ext cx="2485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Represents our Partnership</a:t>
            </a:r>
          </a:p>
        </p:txBody>
      </p:sp>
    </p:spTree>
    <p:extLst>
      <p:ext uri="{BB962C8B-B14F-4D97-AF65-F5344CB8AC3E}">
        <p14:creationId xmlns:p14="http://schemas.microsoft.com/office/powerpoint/2010/main" val="229635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716F-DB54-4EC4-980F-4577DD2D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Strong Education - </a:t>
            </a:r>
            <a:r>
              <a:rPr lang="en-US" dirty="0" err="1"/>
              <a:t>GXTrader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864A4-9755-4840-B5F1-68F1F77E5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33528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Our partnership with Gar Wood Securities allows us to offer you a FIX connection. This mean there are no 3</a:t>
            </a:r>
            <a:r>
              <a:rPr lang="en-US" sz="3100" baseline="30000" dirty="0"/>
              <a:t>rd</a:t>
            </a:r>
            <a:r>
              <a:rPr lang="en-US" sz="3100" dirty="0"/>
              <a:t> party applications required to run along side your trading platforms.</a:t>
            </a:r>
          </a:p>
          <a:p>
            <a:r>
              <a:rPr lang="en-US" sz="3100" dirty="0"/>
              <a:t>Exceptional Support</a:t>
            </a:r>
          </a:p>
          <a:p>
            <a:r>
              <a:rPr lang="en-US" sz="3100" dirty="0"/>
              <a:t>Same commissions as IB</a:t>
            </a:r>
          </a:p>
          <a:p>
            <a:endParaRPr lang="en-US" sz="1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28E549-3651-455E-A621-48093D995BE5}"/>
              </a:ext>
            </a:extLst>
          </p:cNvPr>
          <p:cNvSpPr txBox="1">
            <a:spLocks/>
          </p:cNvSpPr>
          <p:nvPr/>
        </p:nvSpPr>
        <p:spPr>
          <a:xfrm>
            <a:off x="4495800" y="1374183"/>
            <a:ext cx="3200400" cy="5102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/>
              <a:t>OmniTrader</a:t>
            </a:r>
            <a:r>
              <a:rPr lang="en-US" sz="2600" dirty="0"/>
              <a:t> and </a:t>
            </a:r>
            <a:r>
              <a:rPr lang="en-US" sz="2600" dirty="0" err="1"/>
              <a:t>VisualTrader</a:t>
            </a:r>
            <a:r>
              <a:rPr lang="en-US" sz="2600" dirty="0"/>
              <a:t> allow you to switch between multiple </a:t>
            </a:r>
            <a:r>
              <a:rPr lang="en-US" sz="2600" dirty="0" err="1"/>
              <a:t>GXTrader</a:t>
            </a:r>
            <a:r>
              <a:rPr lang="en-US" sz="2600" dirty="0"/>
              <a:t> logins and accounts.</a:t>
            </a:r>
          </a:p>
          <a:p>
            <a:endParaRPr lang="en-US" sz="2600" dirty="0"/>
          </a:p>
          <a:p>
            <a:r>
              <a:rPr lang="en-US" sz="2600" dirty="0" err="1"/>
              <a:t>OmniVest</a:t>
            </a:r>
            <a:r>
              <a:rPr lang="en-US" sz="2600" dirty="0"/>
              <a:t> allows you to connect to up to 5 accounts at the same time.</a:t>
            </a:r>
          </a:p>
          <a:p>
            <a:endParaRPr lang="en-US" sz="2600" dirty="0"/>
          </a:p>
          <a:p>
            <a:r>
              <a:rPr lang="en-US" sz="2600" dirty="0" err="1"/>
              <a:t>OmniFunds</a:t>
            </a:r>
            <a:r>
              <a:rPr lang="en-US" sz="2600" dirty="0"/>
              <a:t> allows you to connect 1 </a:t>
            </a:r>
            <a:r>
              <a:rPr lang="en-US" sz="2600" dirty="0" err="1"/>
              <a:t>OmniFund</a:t>
            </a:r>
            <a:r>
              <a:rPr lang="en-US" sz="2600" dirty="0"/>
              <a:t> to 1 brokerage account.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432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716F-DB54-4EC4-980F-4577DD2D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Strong Education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09D09-1F49-4707-9C48-3D6CC194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62332"/>
            <a:ext cx="2304762" cy="704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8213F7-D19A-498A-BEB6-0C8ED276F2BE}"/>
              </a:ext>
            </a:extLst>
          </p:cNvPr>
          <p:cNvSpPr txBox="1"/>
          <p:nvPr/>
        </p:nvSpPr>
        <p:spPr>
          <a:xfrm>
            <a:off x="562019" y="2767094"/>
            <a:ext cx="17903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OmniTrader</a:t>
            </a:r>
            <a:endParaRPr lang="en-US" dirty="0"/>
          </a:p>
          <a:p>
            <a:r>
              <a:rPr lang="en-US" dirty="0" err="1"/>
              <a:t>VisualTrader</a:t>
            </a:r>
            <a:endParaRPr lang="en-US" dirty="0"/>
          </a:p>
          <a:p>
            <a:r>
              <a:rPr lang="en-US" dirty="0" err="1"/>
              <a:t>OmniVest</a:t>
            </a:r>
            <a:endParaRPr lang="en-US" dirty="0"/>
          </a:p>
          <a:p>
            <a:r>
              <a:rPr lang="en-US" dirty="0" err="1"/>
              <a:t>OmniFunds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C875CB-C28A-4761-BD3C-7A314FE31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467" y="4961855"/>
            <a:ext cx="2286000" cy="1008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3B388E-2765-4A0A-8F8E-6CD1E1CD0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67" y="4961854"/>
            <a:ext cx="2407921" cy="1008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867974-C9E1-44DD-9C01-AC7CFF79C04F}"/>
              </a:ext>
            </a:extLst>
          </p:cNvPr>
          <p:cNvSpPr txBox="1"/>
          <p:nvPr/>
        </p:nvSpPr>
        <p:spPr>
          <a:xfrm>
            <a:off x="2743200" y="1007533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Credentials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38E8B1-8A27-41ED-9927-BFE3210B4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769" y="2137635"/>
            <a:ext cx="3356831" cy="7459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A9DD97-695F-4370-92DF-3C4F96B10819}"/>
              </a:ext>
            </a:extLst>
          </p:cNvPr>
          <p:cNvSpPr txBox="1"/>
          <p:nvPr/>
        </p:nvSpPr>
        <p:spPr>
          <a:xfrm>
            <a:off x="433408" y="4094597"/>
            <a:ext cx="204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Nirvana User ID</a:t>
            </a:r>
          </a:p>
          <a:p>
            <a:r>
              <a:rPr lang="en-US" dirty="0"/>
              <a:t>Nirvana Password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36D3C1-9D0B-4DBC-AAEA-EAC1E7E3D30E}"/>
              </a:ext>
            </a:extLst>
          </p:cNvPr>
          <p:cNvSpPr txBox="1"/>
          <p:nvPr/>
        </p:nvSpPr>
        <p:spPr>
          <a:xfrm>
            <a:off x="5784426" y="310583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Nirvana User ID</a:t>
            </a:r>
          </a:p>
          <a:p>
            <a:r>
              <a:rPr lang="en-US" dirty="0"/>
              <a:t>GXT Password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C85E5-7629-41A8-9806-5BE90AD0961D}"/>
              </a:ext>
            </a:extLst>
          </p:cNvPr>
          <p:cNvSpPr txBox="1"/>
          <p:nvPr/>
        </p:nvSpPr>
        <p:spPr>
          <a:xfrm>
            <a:off x="2569944" y="6078995"/>
            <a:ext cx="4605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Separate set of credentials from when the broker account was created. Use to make changes to account permissions, get tax information, close your account…. </a:t>
            </a:r>
          </a:p>
        </p:txBody>
      </p:sp>
    </p:spTree>
    <p:extLst>
      <p:ext uri="{BB962C8B-B14F-4D97-AF65-F5344CB8AC3E}">
        <p14:creationId xmlns:p14="http://schemas.microsoft.com/office/powerpoint/2010/main" val="109579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716F-DB54-4EC4-980F-4577DD2D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Strong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213F7-D19A-498A-BEB6-0C8ED276F2BE}"/>
              </a:ext>
            </a:extLst>
          </p:cNvPr>
          <p:cNvSpPr txBox="1"/>
          <p:nvPr/>
        </p:nvSpPr>
        <p:spPr>
          <a:xfrm>
            <a:off x="381000" y="1905000"/>
            <a:ext cx="3153456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allow up to 3 </a:t>
            </a:r>
            <a:r>
              <a:rPr lang="en-US" dirty="0" err="1"/>
              <a:t>OmniFund</a:t>
            </a:r>
            <a:r>
              <a:rPr lang="en-US" dirty="0"/>
              <a:t> accounts to be traded by each user. However, a new Nirvana customer record has to be created for each </a:t>
            </a:r>
            <a:r>
              <a:rPr lang="en-US" dirty="0" err="1"/>
              <a:t>OmniFund</a:t>
            </a:r>
            <a:r>
              <a:rPr lang="en-US" dirty="0"/>
              <a:t> that will be traded. This means you will have 2 new sets of Nirvana Credentials if you are trading 3 OF accounts.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67974-C9E1-44DD-9C01-AC7CFF79C04F}"/>
              </a:ext>
            </a:extLst>
          </p:cNvPr>
          <p:cNvSpPr txBox="1"/>
          <p:nvPr/>
        </p:nvSpPr>
        <p:spPr>
          <a:xfrm>
            <a:off x="2743200" y="1007533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OmniFunds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36D3C1-9D0B-4DBC-AAEA-EAC1E7E3D30E}"/>
              </a:ext>
            </a:extLst>
          </p:cNvPr>
          <p:cNvSpPr txBox="1"/>
          <p:nvPr/>
        </p:nvSpPr>
        <p:spPr>
          <a:xfrm>
            <a:off x="5715000" y="1828800"/>
            <a:ext cx="2476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OmniFund</a:t>
            </a:r>
            <a:r>
              <a:rPr lang="en-US" dirty="0"/>
              <a:t> 2</a:t>
            </a:r>
          </a:p>
          <a:p>
            <a:r>
              <a:rPr lang="en-US" dirty="0"/>
              <a:t>New set of credentials and 2</a:t>
            </a:r>
            <a:r>
              <a:rPr lang="en-US" baseline="30000" dirty="0"/>
              <a:t>nd</a:t>
            </a:r>
            <a:r>
              <a:rPr lang="en-US" dirty="0"/>
              <a:t> Nirvana customer number.</a:t>
            </a:r>
          </a:p>
          <a:p>
            <a:r>
              <a:rPr lang="en-US" dirty="0"/>
              <a:t>Broker:</a:t>
            </a:r>
          </a:p>
          <a:p>
            <a:r>
              <a:rPr lang="en-US" dirty="0"/>
              <a:t>2nd Nirvana User ID, GXT password</a:t>
            </a:r>
          </a:p>
          <a:p>
            <a:endParaRPr lang="en-US" dirty="0"/>
          </a:p>
          <a:p>
            <a:r>
              <a:rPr lang="en-US" dirty="0" err="1"/>
              <a:t>OmniFund</a:t>
            </a:r>
            <a:r>
              <a:rPr lang="en-US" dirty="0"/>
              <a:t> 3</a:t>
            </a:r>
          </a:p>
          <a:p>
            <a:r>
              <a:rPr lang="en-US" dirty="0"/>
              <a:t>Another new set of credentials and 3</a:t>
            </a:r>
            <a:r>
              <a:rPr lang="en-US" baseline="30000" dirty="0"/>
              <a:t>rd</a:t>
            </a:r>
            <a:r>
              <a:rPr lang="en-US" dirty="0"/>
              <a:t> Nirvana customer number.</a:t>
            </a:r>
          </a:p>
          <a:p>
            <a:r>
              <a:rPr lang="en-US" dirty="0"/>
              <a:t>Broker: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Nirvana User ID, GXT Password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FEB7D-9F4C-423A-BF3A-BEE49FE9DDDB}"/>
              </a:ext>
            </a:extLst>
          </p:cNvPr>
          <p:cNvSpPr/>
          <p:nvPr/>
        </p:nvSpPr>
        <p:spPr>
          <a:xfrm>
            <a:off x="457200" y="4800600"/>
            <a:ext cx="358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OmniFund</a:t>
            </a:r>
            <a:r>
              <a:rPr lang="en-US" dirty="0"/>
              <a:t> 1</a:t>
            </a:r>
          </a:p>
          <a:p>
            <a:r>
              <a:rPr lang="en-US" dirty="0"/>
              <a:t>Original Nirvana credentials that you use for all of your Nirvana software.</a:t>
            </a:r>
          </a:p>
          <a:p>
            <a:r>
              <a:rPr lang="en-US" dirty="0"/>
              <a:t>Broker:</a:t>
            </a:r>
          </a:p>
          <a:p>
            <a:r>
              <a:rPr lang="en-US" dirty="0"/>
              <a:t>Nirvana User ID, GXT password</a:t>
            </a:r>
          </a:p>
        </p:txBody>
      </p:sp>
    </p:spTree>
    <p:extLst>
      <p:ext uri="{BB962C8B-B14F-4D97-AF65-F5344CB8AC3E}">
        <p14:creationId xmlns:p14="http://schemas.microsoft.com/office/powerpoint/2010/main" val="369568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3F22-F7C7-4322-A509-A4F5A7EE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an IB Account to Gar 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0E8CF-D9F3-4F8F-83B9-D4625F084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Here are the instructions for linking your existing IB account to Gar Wood:</a:t>
            </a:r>
          </a:p>
          <a:p>
            <a:pPr marL="0" indent="0">
              <a:buNone/>
            </a:pPr>
            <a:r>
              <a:rPr lang="en-US" sz="1200" dirty="0"/>
              <a:t> </a:t>
            </a:r>
          </a:p>
          <a:p>
            <a:pPr marL="514350" indent="-514350">
              <a:buAutoNum type="arabicPeriod"/>
            </a:pPr>
            <a:r>
              <a:rPr lang="en-US" sz="1200" dirty="0"/>
              <a:t>To link to Gar Wood Securities, please login to Account Management for the specific account you want to link: </a:t>
            </a:r>
            <a:r>
              <a:rPr lang="en-US" sz="1200" u="sng" dirty="0">
                <a:hlinkClick r:id="rId2"/>
              </a:rPr>
              <a:t>https://gdcdyn.interactivebrokers.com/sso/Login</a:t>
            </a:r>
            <a:r>
              <a:rPr lang="en-US" sz="1200" dirty="0"/>
              <a:t> </a:t>
            </a:r>
          </a:p>
          <a:p>
            <a:pPr marL="514350" indent="-514350">
              <a:buAutoNum type="arabicPeriod"/>
            </a:pPr>
            <a:r>
              <a:rPr lang="en-US" sz="1200" dirty="0"/>
              <a:t>Click Settings and then Account Settings.</a:t>
            </a:r>
          </a:p>
          <a:p>
            <a:pPr marL="514350" indent="-514350">
              <a:buAutoNum type="arabicPeriod"/>
            </a:pPr>
            <a:r>
              <a:rPr lang="en-US" sz="1200" dirty="0"/>
              <a:t>In the configuration panel, click the Configure (gear) icon for Create, Move, Link or Partition and account. </a:t>
            </a:r>
          </a:p>
          <a:p>
            <a:pPr marL="514350" indent="-514350">
              <a:buAutoNum type="arabicPeriod"/>
            </a:pPr>
            <a:r>
              <a:rPr lang="en-US" sz="1200" dirty="0"/>
              <a:t>Select the radio button next to Move my entire account to an account managed by an Advisor/Broker, then click continue. </a:t>
            </a:r>
          </a:p>
          <a:p>
            <a:pPr marL="514350" indent="-514350">
              <a:buAutoNum type="arabicPeriod"/>
            </a:pPr>
            <a:r>
              <a:rPr lang="en-US" sz="1200" dirty="0"/>
              <a:t>Enter the account ID and title of Gar Wood Securities: </a:t>
            </a:r>
          </a:p>
          <a:p>
            <a:pPr marL="400050" lvl="1" indent="0">
              <a:buNone/>
            </a:pPr>
            <a:r>
              <a:rPr lang="en-US" sz="1200" dirty="0"/>
              <a:t>	Account ID: I1110015 (capital I) *please note that is an uppercase I as in India before the numbers. 	</a:t>
            </a:r>
          </a:p>
          <a:p>
            <a:pPr marL="400050" lvl="1" indent="0">
              <a:buNone/>
            </a:pPr>
            <a:r>
              <a:rPr lang="en-US" sz="1200" dirty="0"/>
              <a:t>	Title: Gar Wood Securities, LLC </a:t>
            </a:r>
          </a:p>
          <a:p>
            <a:pPr marL="400050" lvl="1" indent="0">
              <a:buNone/>
            </a:pPr>
            <a:r>
              <a:rPr lang="en-US" sz="1200" dirty="0"/>
              <a:t>6. Type your signature in the field provided in each of the agreements that appear. Click I agree after signing each agreement. </a:t>
            </a:r>
          </a:p>
          <a:p>
            <a:pPr marL="400050" lvl="1" indent="0">
              <a:buNone/>
            </a:pPr>
            <a:endParaRPr lang="en-US" sz="1200" dirty="0"/>
          </a:p>
          <a:p>
            <a:pPr marL="400050" lvl="1" indent="0">
              <a:buNone/>
            </a:pPr>
            <a:r>
              <a:rPr lang="en-US" sz="1200" dirty="0"/>
              <a:t>**Please be advised that all open GTC orders must be cancelled prior to linking.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After that, you are done, and Gar Wood Securities gets notified of your request. We do an internal review and approve if everything is in order. </a:t>
            </a:r>
          </a:p>
          <a:p>
            <a:pPr marL="0" indent="0">
              <a:buNone/>
            </a:pPr>
            <a:r>
              <a:rPr lang="en-US" sz="1200" dirty="0"/>
              <a:t> </a:t>
            </a:r>
          </a:p>
          <a:p>
            <a:pPr marL="0" indent="0">
              <a:buNone/>
            </a:pPr>
            <a:r>
              <a:rPr lang="en-US" sz="1200" dirty="0"/>
              <a:t>Note:</a:t>
            </a:r>
          </a:p>
          <a:p>
            <a:pPr marL="0" indent="0">
              <a:buNone/>
            </a:pPr>
            <a:r>
              <a:rPr lang="en-US" sz="1200" dirty="0"/>
              <a:t>Linking only takes place over the weekend. So come Monday, you will be underneath the Gar Wood Securities umbrella and can start the Omni linking process. </a:t>
            </a:r>
          </a:p>
          <a:p>
            <a:pPr marL="0" indent="0">
              <a:buNone/>
            </a:pPr>
            <a:r>
              <a:rPr lang="en-US" sz="1200" dirty="0"/>
              <a:t>If you are currently under an introducing broker(at IB) they would have to de-link from said broker before linking to Gar Wood.</a:t>
            </a:r>
          </a:p>
        </p:txBody>
      </p:sp>
    </p:spTree>
    <p:extLst>
      <p:ext uri="{BB962C8B-B14F-4D97-AF65-F5344CB8AC3E}">
        <p14:creationId xmlns:p14="http://schemas.microsoft.com/office/powerpoint/2010/main" val="189477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1065-B19C-4B3F-A862-B20066EB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Permissions for Leveraged or Complex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872BB-89CF-4115-AB7F-12D2CAD0A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Please follow the directions below to update for Leveraged or Complex Products.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Login to account management - </a:t>
            </a:r>
            <a:r>
              <a:rPr lang="en-US" u="sng" dirty="0">
                <a:hlinkClick r:id="rId2"/>
              </a:rPr>
              <a:t>https://ndcdyn.interactivebrokers.com/sso/Login</a:t>
            </a:r>
            <a:r>
              <a:rPr lang="en-US" dirty="0"/>
              <a:t>,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Go to menu in upper left corner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Click on Settings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Choose Account Setting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Choose Trade Permissions 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Click on the gear icon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Scroll to the bottom of the page for Complex or Leveraged Products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Check the appropriate box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Continue and confirm until successfully completed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Once approved (this is an overnight process), you will then be able to enter trades on Leveraged or Complex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61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7995</TotalTime>
  <Words>656</Words>
  <Application>Microsoft Office PowerPoint</Application>
  <PresentationFormat>On-screen Show (4:3)</PresentationFormat>
  <Paragraphs>78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Trade Strong Education - GXTrader</vt:lpstr>
      <vt:lpstr>Trade Strong Education - GXTrader</vt:lpstr>
      <vt:lpstr>Trade Strong Education</vt:lpstr>
      <vt:lpstr>Trade Strong Education</vt:lpstr>
      <vt:lpstr>Linking an IB Account to Gar Wood</vt:lpstr>
      <vt:lpstr>Permissions for Leveraged or Complex Products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edowns</dc:creator>
  <cp:lastModifiedBy>Angela Duran</cp:lastModifiedBy>
  <cp:revision>155</cp:revision>
  <dcterms:created xsi:type="dcterms:W3CDTF">2020-01-16T21:25:47Z</dcterms:created>
  <dcterms:modified xsi:type="dcterms:W3CDTF">2020-04-02T17:34:52Z</dcterms:modified>
</cp:coreProperties>
</file>